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3" r:id="rId1"/>
  </p:sldMasterIdLst>
  <p:handoutMasterIdLst>
    <p:handoutMasterId r:id="rId24"/>
  </p:handoutMasterIdLst>
  <p:sldIdLst>
    <p:sldId id="294" r:id="rId2"/>
    <p:sldId id="293" r:id="rId3"/>
    <p:sldId id="262" r:id="rId4"/>
    <p:sldId id="300" r:id="rId5"/>
    <p:sldId id="305" r:id="rId6"/>
    <p:sldId id="266" r:id="rId7"/>
    <p:sldId id="301" r:id="rId8"/>
    <p:sldId id="264" r:id="rId9"/>
    <p:sldId id="304" r:id="rId10"/>
    <p:sldId id="265" r:id="rId11"/>
    <p:sldId id="307" r:id="rId12"/>
    <p:sldId id="269" r:id="rId13"/>
    <p:sldId id="314" r:id="rId14"/>
    <p:sldId id="270" r:id="rId15"/>
    <p:sldId id="299" r:id="rId16"/>
    <p:sldId id="272" r:id="rId17"/>
    <p:sldId id="292" r:id="rId18"/>
    <p:sldId id="315" r:id="rId19"/>
    <p:sldId id="274" r:id="rId20"/>
    <p:sldId id="316" r:id="rId21"/>
    <p:sldId id="317" r:id="rId22"/>
    <p:sldId id="318" r:id="rId23"/>
  </p:sldIdLst>
  <p:sldSz cx="13411200" cy="100584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oul at Surprise Regional Chamber " initials="RES" lastIdx="1" clrIdx="0">
    <p:extLst>
      <p:ext uri="{19B8F6BF-5375-455C-9EA6-DF929625EA0E}">
        <p15:presenceInfo xmlns:p15="http://schemas.microsoft.com/office/powerpoint/2012/main" userId="Raoul at Surprise Regional Chamber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>
      <p:cViewPr varScale="1">
        <p:scale>
          <a:sx n="78" d="100"/>
          <a:sy n="78" d="100"/>
        </p:scale>
        <p:origin x="7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4T15:55:27.128" idx="1">
    <p:pos x="4880" y="4538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7C98E-A54D-46A4-8EBD-7376E0C2B307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9B9C4-5553-4EE9-B2D8-7B770FADE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8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98027" y="1"/>
            <a:ext cx="5541433" cy="100584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1521" y="1341122"/>
            <a:ext cx="10189120" cy="5116123"/>
          </a:xfrm>
        </p:spPr>
        <p:txBody>
          <a:bodyPr anchor="b">
            <a:normAutofit/>
          </a:bodyPr>
          <a:lstStyle>
            <a:lvl1pPr algn="r">
              <a:defRPr sz="79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8883" y="6457244"/>
            <a:ext cx="8451759" cy="2001312"/>
          </a:xfrm>
        </p:spPr>
        <p:txBody>
          <a:bodyPr anchor="t">
            <a:normAutofit/>
          </a:bodyPr>
          <a:lstStyle>
            <a:lvl1pPr marL="0" indent="0" algn="r">
              <a:buNone/>
              <a:defRPr sz="2640">
                <a:solidFill>
                  <a:schemeClr val="tx1"/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44468" y="8972093"/>
            <a:ext cx="1257627" cy="535517"/>
          </a:xfrm>
        </p:spPr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4809" y="8972093"/>
            <a:ext cx="5293842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37136" y="8972093"/>
            <a:ext cx="603504" cy="535517"/>
          </a:xfrm>
        </p:spPr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98027" y="5532120"/>
            <a:ext cx="530860" cy="132716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821903" y="5671821"/>
            <a:ext cx="90806" cy="118746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3511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168" y="6941535"/>
            <a:ext cx="11023453" cy="831216"/>
          </a:xfrm>
        </p:spPr>
        <p:txBody>
          <a:bodyPr anchor="b">
            <a:normAutofit/>
          </a:bodyPr>
          <a:lstStyle>
            <a:lvl1pPr algn="ctr">
              <a:defRPr sz="3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5298" y="1367097"/>
            <a:ext cx="9050895" cy="464196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168" y="7772751"/>
            <a:ext cx="11023453" cy="724111"/>
          </a:xfrm>
        </p:spPr>
        <p:txBody>
          <a:bodyPr>
            <a:normAutofit/>
          </a:bodyPr>
          <a:lstStyle>
            <a:lvl1pPr marL="0" indent="0" algn="ctr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170" y="1005840"/>
            <a:ext cx="11023453" cy="4470400"/>
          </a:xfrm>
        </p:spPr>
        <p:txBody>
          <a:bodyPr anchor="ctr">
            <a:normAutofit/>
          </a:bodyPr>
          <a:lstStyle>
            <a:lvl1pPr algn="ctr">
              <a:defRPr sz="469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169" y="6370320"/>
            <a:ext cx="11023455" cy="2123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33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7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1818" y="1265767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7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85889" y="4135119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7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54" y="1005842"/>
            <a:ext cx="10228702" cy="4023359"/>
          </a:xfrm>
        </p:spPr>
        <p:txBody>
          <a:bodyPr anchor="ctr">
            <a:normAutofit/>
          </a:bodyPr>
          <a:lstStyle>
            <a:lvl1pPr algn="ctr">
              <a:defRPr sz="469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44078" y="5029199"/>
            <a:ext cx="9725654" cy="5588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4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168" y="6370320"/>
            <a:ext cx="11023453" cy="2123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33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171" y="4852585"/>
            <a:ext cx="11023451" cy="2154240"/>
          </a:xfrm>
        </p:spPr>
        <p:txBody>
          <a:bodyPr anchor="b">
            <a:normAutofit/>
          </a:bodyPr>
          <a:lstStyle>
            <a:lvl1pPr algn="r">
              <a:defRPr sz="469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169" y="7006825"/>
            <a:ext cx="11023452" cy="1261920"/>
          </a:xfrm>
        </p:spPr>
        <p:txBody>
          <a:bodyPr anchor="t">
            <a:normAutofit/>
          </a:bodyPr>
          <a:lstStyle>
            <a:lvl1pPr marL="0" indent="0" algn="r">
              <a:buNone/>
              <a:defRPr sz="2933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1818" y="1265767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7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85889" y="4135119"/>
            <a:ext cx="670735" cy="857671"/>
          </a:xfrm>
          <a:prstGeom prst="rect">
            <a:avLst/>
          </a:prstGeom>
        </p:spPr>
        <p:txBody>
          <a:bodyPr vert="horz" lIns="134112" tIns="67056" rIns="134112" bIns="670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7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554" y="1005842"/>
            <a:ext cx="10228702" cy="4023359"/>
          </a:xfrm>
        </p:spPr>
        <p:txBody>
          <a:bodyPr anchor="ctr">
            <a:normAutofit/>
          </a:bodyPr>
          <a:lstStyle>
            <a:lvl1pPr algn="ctr">
              <a:defRPr sz="469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3170" y="5699760"/>
            <a:ext cx="11023452" cy="1303867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352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169" y="7003627"/>
            <a:ext cx="11023452" cy="1490133"/>
          </a:xfrm>
        </p:spPr>
        <p:txBody>
          <a:bodyPr anchor="t">
            <a:normAutofit/>
          </a:bodyPr>
          <a:lstStyle>
            <a:lvl1pPr marL="0" indent="0" algn="r">
              <a:buNone/>
              <a:defRPr sz="2640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4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171" y="1005842"/>
            <a:ext cx="11023453" cy="400007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3169" y="5140960"/>
            <a:ext cx="11023455" cy="12293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10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3169" y="6370320"/>
            <a:ext cx="11023455" cy="2123440"/>
          </a:xfrm>
        </p:spPr>
        <p:txBody>
          <a:bodyPr anchor="t">
            <a:normAutofit/>
          </a:bodyPr>
          <a:lstStyle>
            <a:lvl1pPr marL="0" indent="0" algn="l">
              <a:buNone/>
              <a:defRPr sz="2640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54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43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08710" y="1005840"/>
            <a:ext cx="1947914" cy="748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3169" y="1005840"/>
            <a:ext cx="8824014" cy="748792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8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63" y="670561"/>
            <a:ext cx="11300178" cy="2905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63" y="3911600"/>
            <a:ext cx="11300178" cy="488813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71683" y="8958654"/>
            <a:ext cx="1257627" cy="535517"/>
          </a:xfrm>
        </p:spPr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3216" y="8958654"/>
            <a:ext cx="7794625" cy="5355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13153" y="8958654"/>
            <a:ext cx="627488" cy="535517"/>
          </a:xfrm>
        </p:spPr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260" y="3911598"/>
            <a:ext cx="9826381" cy="3461437"/>
          </a:xfrm>
        </p:spPr>
        <p:txBody>
          <a:bodyPr anchor="b"/>
          <a:lstStyle>
            <a:lvl1pPr algn="r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264" y="7373036"/>
            <a:ext cx="9826376" cy="1261920"/>
          </a:xfrm>
        </p:spPr>
        <p:txBody>
          <a:bodyPr anchor="t">
            <a:normAutofit/>
          </a:bodyPr>
          <a:lstStyle>
            <a:lvl1pPr marL="0" indent="0" algn="r">
              <a:buNone/>
              <a:defRPr sz="2933">
                <a:solidFill>
                  <a:schemeClr val="tx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134199" y="8970237"/>
            <a:ext cx="606442" cy="535517"/>
          </a:xfrm>
        </p:spPr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4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463" y="1005842"/>
            <a:ext cx="11300178" cy="2570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462" y="3911600"/>
            <a:ext cx="5485181" cy="4940722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5459" y="3911600"/>
            <a:ext cx="5485181" cy="4908675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7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906" y="3899182"/>
            <a:ext cx="5069227" cy="845184"/>
          </a:xfrm>
        </p:spPr>
        <p:txBody>
          <a:bodyPr anchor="b">
            <a:noAutofit/>
          </a:bodyPr>
          <a:lstStyle>
            <a:lvl1pPr marL="0" indent="0">
              <a:buNone/>
              <a:defRPr sz="4107" b="0">
                <a:solidFill>
                  <a:schemeClr val="accent1">
                    <a:lumMod val="75000"/>
                  </a:schemeClr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3167" y="4891827"/>
            <a:ext cx="5385964" cy="3909047"/>
          </a:xfrm>
        </p:spPr>
        <p:txBody>
          <a:bodyPr anchor="t"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70508" y="3911600"/>
            <a:ext cx="5086115" cy="845184"/>
          </a:xfrm>
        </p:spPr>
        <p:txBody>
          <a:bodyPr anchor="b">
            <a:noAutofit/>
          </a:bodyPr>
          <a:lstStyle>
            <a:lvl1pPr marL="0" indent="0">
              <a:buNone/>
              <a:defRPr sz="4107" b="0">
                <a:solidFill>
                  <a:schemeClr val="accent1">
                    <a:lumMod val="75000"/>
                  </a:schemeClr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70657" y="4891827"/>
            <a:ext cx="5385964" cy="3909047"/>
          </a:xfrm>
        </p:spPr>
        <p:txBody>
          <a:bodyPr anchor="t"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1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42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51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168" y="2346960"/>
            <a:ext cx="3905050" cy="2011680"/>
          </a:xfrm>
        </p:spPr>
        <p:txBody>
          <a:bodyPr anchor="b">
            <a:normAutofit/>
          </a:bodyPr>
          <a:lstStyle>
            <a:lvl1pPr algn="ctr">
              <a:defRPr sz="3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744" y="1005841"/>
            <a:ext cx="6866878" cy="7487921"/>
          </a:xfrm>
        </p:spPr>
        <p:txBody>
          <a:bodyPr anchor="ctr">
            <a:normAutofit/>
          </a:bodyPr>
          <a:lstStyle>
            <a:lvl1pPr>
              <a:defRPr sz="2933"/>
            </a:lvl1pPr>
            <a:lvl2pPr>
              <a:defRPr sz="2640"/>
            </a:lvl2pPr>
            <a:lvl3pPr>
              <a:defRPr sz="2347"/>
            </a:lvl3pPr>
            <a:lvl4pPr>
              <a:defRPr sz="2053"/>
            </a:lvl4pPr>
            <a:lvl5pPr>
              <a:defRPr sz="2053"/>
            </a:lvl5pPr>
            <a:lvl6pPr>
              <a:defRPr sz="2053"/>
            </a:lvl6pPr>
            <a:lvl7pPr>
              <a:defRPr sz="2053"/>
            </a:lvl7pPr>
            <a:lvl8pPr>
              <a:defRPr sz="2053"/>
            </a:lvl8pPr>
            <a:lvl9pPr>
              <a:defRPr sz="20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3168" y="4358640"/>
            <a:ext cx="3905050" cy="2682240"/>
          </a:xfrm>
        </p:spPr>
        <p:txBody>
          <a:bodyPr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48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421" y="2570479"/>
            <a:ext cx="5970329" cy="2011680"/>
          </a:xfrm>
        </p:spPr>
        <p:txBody>
          <a:bodyPr anchor="b">
            <a:normAutofit/>
          </a:bodyPr>
          <a:lstStyle>
            <a:lvl1pPr algn="ctr">
              <a:defRPr sz="410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56327" y="1341120"/>
            <a:ext cx="3610011" cy="67056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421" y="4582159"/>
            <a:ext cx="5970329" cy="2682240"/>
          </a:xfrm>
        </p:spPr>
        <p:txBody>
          <a:bodyPr>
            <a:normAutofit/>
          </a:bodyPr>
          <a:lstStyle>
            <a:lvl1pPr marL="0" indent="0" algn="ctr">
              <a:buNone/>
              <a:defRPr sz="264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8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3126952" cy="100584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463" y="670561"/>
            <a:ext cx="11300178" cy="29057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463" y="3911601"/>
            <a:ext cx="11300177" cy="4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2730" y="8970237"/>
            <a:ext cx="125762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F2BB5-6431-459C-A040-E9991300274F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4263" y="8970237"/>
            <a:ext cx="779462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34199" y="8970237"/>
            <a:ext cx="60644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20598-2FB7-4E93-96CD-34ACBA683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5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  <p:sldLayoutId id="2147484390" r:id="rId17"/>
  </p:sldLayoutIdLst>
  <p:txStyles>
    <p:titleStyle>
      <a:lvl1pPr algn="ctr" defTabSz="670575" rtl="0" eaLnBrk="1" latinLnBrk="0" hangingPunct="1">
        <a:spcBef>
          <a:spcPct val="0"/>
        </a:spcBef>
        <a:buNone/>
        <a:defRPr sz="5867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9110" indent="-419110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89685" indent="-419110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9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60260" indent="-419110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263191" indent="-251466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34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933767" indent="-251466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5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688164" indent="-335288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5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358739" indent="-335288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5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029314" indent="-335288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5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699890" indent="-335288" algn="l" defTabSz="670575" rtl="0" eaLnBrk="1" latinLnBrk="0" hangingPunct="1">
        <a:spcBef>
          <a:spcPct val="20000"/>
        </a:spcBef>
        <a:spcAft>
          <a:spcPts val="88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5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tores.redwing.com/surprise-az" TargetMode="External"/><Relationship Id="rId3" Type="http://schemas.openxmlformats.org/officeDocument/2006/relationships/hyperlink" Target="https://www.cap-az.com/" TargetMode="External"/><Relationship Id="rId7" Type="http://schemas.openxmlformats.org/officeDocument/2006/relationships/hyperlink" Target="https://www.dontdrivedirty.com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venergyllc.com/" TargetMode="External"/><Relationship Id="rId11" Type="http://schemas.openxmlformats.org/officeDocument/2006/relationships/hyperlink" Target="https://unityda.com/" TargetMode="External"/><Relationship Id="rId5" Type="http://schemas.openxmlformats.org/officeDocument/2006/relationships/hyperlink" Target="https://evofitsurprise.com/" TargetMode="External"/><Relationship Id="rId10" Type="http://schemas.openxmlformats.org/officeDocument/2006/relationships/hyperlink" Target="https://www.suncanyon.com/" TargetMode="External"/><Relationship Id="rId4" Type="http://schemas.openxmlformats.org/officeDocument/2006/relationships/hyperlink" Target="https://www.eliteorthoaz.com/" TargetMode="External"/><Relationship Id="rId9" Type="http://schemas.openxmlformats.org/officeDocument/2006/relationships/hyperlink" Target="https://www.surpriseazoralsurgery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46" y="615332"/>
            <a:ext cx="9904030" cy="76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3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22"/>
    </mc:Choice>
    <mc:Fallback>
      <p:transition spd="slow" advTm="291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1340" y="4337159"/>
            <a:ext cx="8364269" cy="620953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13500" cap="none" dirty="0">
                <a:solidFill>
                  <a:schemeClr val="tx1"/>
                </a:solidFill>
              </a:rPr>
              <a:t>Promoting our  communities; Striving to ensure future prosperity via a pro-business climate.</a:t>
            </a:r>
            <a:endParaRPr lang="en-US" sz="135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21729" i="1" dirty="0">
              <a:latin typeface="Arial Black" panose="020B0A04020102020204" pitchFamily="34" charset="0"/>
            </a:endParaRPr>
          </a:p>
          <a:p>
            <a:endParaRPr lang="en-US" sz="67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9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81" y="-86469"/>
            <a:ext cx="3084062" cy="2383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7773" y="2982151"/>
            <a:ext cx="488432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i="1" cap="all" dirty="0">
                <a:latin typeface="Arial Black" panose="020B0A04020102020204" pitchFamily="34" charset="0"/>
              </a:rPr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2842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63"/>
    </mc:Choice>
    <mc:Fallback xmlns="">
      <p:transition spd="slow" advTm="2126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6909" y="1515169"/>
            <a:ext cx="10142496" cy="2018862"/>
          </a:xfrm>
        </p:spPr>
        <p:txBody>
          <a:bodyPr>
            <a:normAutofit/>
          </a:bodyPr>
          <a:lstStyle/>
          <a:p>
            <a:pPr algn="ctr"/>
            <a:r>
              <a:rPr lang="en-US" sz="5432" i="1" dirty="0">
                <a:latin typeface="Arial Black" panose="020B0A04020102020204" pitchFamily="34" charset="0"/>
              </a:rPr>
              <a:t>Community Investors 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Towns &amp; Cities 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0462ECD2-2317-4451-9415-81B5DBDAC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81" y="3534031"/>
            <a:ext cx="4898983" cy="2314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F2495C-305A-4E26-B1B3-8F8864A75FEF}"/>
              </a:ext>
            </a:extLst>
          </p:cNvPr>
          <p:cNvSpPr/>
          <p:nvPr/>
        </p:nvSpPr>
        <p:spPr>
          <a:xfrm>
            <a:off x="6705600" y="7407271"/>
            <a:ext cx="2369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latin typeface="Bodoni MT Condensed" panose="02070606080606020203" pitchFamily="18" charset="0"/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0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360"/>
    </mc:Choice>
    <mc:Fallback xmlns="">
      <p:transition advTm="27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2114" y="2366832"/>
            <a:ext cx="6066971" cy="108867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1729" i="1" dirty="0">
                <a:latin typeface="Arial Black" panose="020B0A04020102020204" pitchFamily="34" charset="0"/>
              </a:rPr>
              <a:t>We Are</a:t>
            </a:r>
          </a:p>
          <a:p>
            <a:endParaRPr lang="en-US" sz="6791" dirty="0">
              <a:latin typeface="Arial Black" panose="020B0A04020102020204" pitchFamily="34" charset="0"/>
            </a:endParaRPr>
          </a:p>
          <a:p>
            <a:endParaRPr lang="en-US" sz="67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9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4" y="-106275"/>
            <a:ext cx="2956613" cy="2284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8123" y="3643960"/>
            <a:ext cx="7623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Not part of government, self-funded and independent.</a:t>
            </a:r>
          </a:p>
        </p:txBody>
      </p:sp>
    </p:spTree>
    <p:extLst>
      <p:ext uri="{BB962C8B-B14F-4D97-AF65-F5344CB8AC3E}">
        <p14:creationId xmlns:p14="http://schemas.microsoft.com/office/powerpoint/2010/main" val="28184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7"/>
    </mc:Choice>
    <mc:Fallback xmlns="">
      <p:transition spd="slow" advTm="2112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9846" y="1806909"/>
            <a:ext cx="8567518" cy="13697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6300" i="1" dirty="0">
                <a:latin typeface="Arial Black" panose="020B0A04020102020204" pitchFamily="34" charset="0"/>
              </a:rPr>
              <a:t>Community Stakeholders </a:t>
            </a:r>
          </a:p>
          <a:p>
            <a:pPr algn="ctr"/>
            <a:r>
              <a:rPr lang="en-US" sz="2600" i="1" dirty="0">
                <a:highlight>
                  <a:srgbClr val="FFFF00"/>
                </a:highlight>
                <a:latin typeface="Arial Black" panose="020B0A04020102020204" pitchFamily="34" charset="0"/>
              </a:rPr>
              <a:t>Silver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1" y="276772"/>
            <a:ext cx="1850568" cy="1429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C4C54C-B942-4406-8D20-12A2CA03F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27" y="3482170"/>
            <a:ext cx="1753541" cy="1351688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79A04C9-CE8B-4DC2-9F28-4D8AD6DAF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65" y="3584112"/>
            <a:ext cx="2163970" cy="10288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2D19AF-3316-4F7C-8734-EECB4EEDB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18" y="3376911"/>
            <a:ext cx="3495258" cy="1101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31648-F63F-4412-AC8B-3C19B6DAE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42" y="5273074"/>
            <a:ext cx="3611851" cy="11107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B1FAB3-3616-4691-BD76-15BA8F427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65" y="5651144"/>
            <a:ext cx="3641989" cy="1465289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7A183974-B692-41A9-9A51-ACD52A0A88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712" y="4969950"/>
            <a:ext cx="2327960" cy="13623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1C7703-0739-4D06-99AD-B010D580D1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95" y="7673351"/>
            <a:ext cx="2887395" cy="962465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5411BE4A-5A18-48B6-BAAE-820D822920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90" y="7439842"/>
            <a:ext cx="2549914" cy="110968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5082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948">
        <p:fade/>
      </p:transition>
    </mc:Choice>
    <mc:Fallback xmlns="">
      <p:transition spd="med" advTm="26948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9541" y="2638382"/>
            <a:ext cx="5327820" cy="84473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1729" i="1" dirty="0">
                <a:latin typeface="Arial Black" panose="020B0A04020102020204" pitchFamily="34" charset="0"/>
              </a:rPr>
              <a:t>We Are</a:t>
            </a:r>
          </a:p>
          <a:p>
            <a:endParaRPr lang="en-US" sz="6791" dirty="0">
              <a:latin typeface="Arial Black" panose="020B0A04020102020204" pitchFamily="34" charset="0"/>
            </a:endParaRPr>
          </a:p>
          <a:p>
            <a:endParaRPr lang="en-US" sz="67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9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9" y="28942"/>
            <a:ext cx="3098531" cy="2394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8432" y="3698236"/>
            <a:ext cx="6512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Committed to the  sustained prosperity of our  region, built on thriving employers. </a:t>
            </a:r>
          </a:p>
        </p:txBody>
      </p:sp>
    </p:spTree>
    <p:extLst>
      <p:ext uri="{BB962C8B-B14F-4D97-AF65-F5344CB8AC3E}">
        <p14:creationId xmlns:p14="http://schemas.microsoft.com/office/powerpoint/2010/main" val="36865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10"/>
    </mc:Choice>
    <mc:Fallback xmlns="">
      <p:transition spd="slow" advTm="2701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82" y="88100"/>
            <a:ext cx="2165824" cy="1673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4312" y="1539269"/>
            <a:ext cx="8747564" cy="640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The Chamber of Commerce exists to be </a:t>
            </a:r>
          </a:p>
          <a:p>
            <a:r>
              <a:rPr lang="en-US" sz="2716" dirty="0"/>
              <a:t> </a:t>
            </a:r>
          </a:p>
          <a:p>
            <a:endParaRPr lang="en-US" sz="1400" dirty="0"/>
          </a:p>
          <a:p>
            <a:r>
              <a:rPr lang="en-US" sz="4000" b="1" dirty="0"/>
              <a:t>The </a:t>
            </a:r>
            <a:r>
              <a:rPr lang="en-US" sz="4400" b="1" dirty="0">
                <a:latin typeface="Arial Black" panose="020B0A04020102020204" pitchFamily="34" charset="0"/>
              </a:rPr>
              <a:t>Catalyst</a:t>
            </a:r>
            <a:r>
              <a:rPr lang="en-US" sz="4000" b="1" dirty="0"/>
              <a:t> for business growth, </a:t>
            </a:r>
          </a:p>
          <a:p>
            <a:r>
              <a:rPr lang="en-US" sz="4000" b="1" dirty="0"/>
              <a:t> </a:t>
            </a:r>
          </a:p>
          <a:p>
            <a:r>
              <a:rPr lang="en-US" sz="4000" b="1" dirty="0"/>
              <a:t>The </a:t>
            </a:r>
            <a:r>
              <a:rPr lang="en-US" sz="4000" dirty="0">
                <a:latin typeface="Arial Black" panose="020B0A04020102020204" pitchFamily="34" charset="0"/>
              </a:rPr>
              <a:t>Convener</a:t>
            </a:r>
            <a:r>
              <a:rPr lang="en-US" sz="4000" b="1" dirty="0"/>
              <a:t> for leaders and influencers, </a:t>
            </a:r>
          </a:p>
          <a:p>
            <a:r>
              <a:rPr lang="en-US" sz="4000" b="1" dirty="0"/>
              <a:t> </a:t>
            </a:r>
          </a:p>
          <a:p>
            <a:r>
              <a:rPr lang="en-US" sz="4000" b="1" dirty="0"/>
              <a:t>And the </a:t>
            </a:r>
            <a:r>
              <a:rPr lang="en-US" sz="4000" b="1" dirty="0">
                <a:latin typeface="Arial Black" panose="020B0A04020102020204" pitchFamily="34" charset="0"/>
              </a:rPr>
              <a:t>Champion</a:t>
            </a:r>
            <a:r>
              <a:rPr lang="en-US" sz="4000" b="1" dirty="0"/>
              <a:t> for stronger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6763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5"/>
    </mc:Choice>
    <mc:Fallback xmlns="">
      <p:transition spd="slow" advTm="3109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3165" y="2521349"/>
            <a:ext cx="6066971" cy="108867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1729" i="1" dirty="0">
                <a:latin typeface="Arial Black" panose="020B0A04020102020204" pitchFamily="34" charset="0"/>
              </a:rPr>
              <a:t>We Are</a:t>
            </a:r>
          </a:p>
          <a:p>
            <a:endParaRPr lang="en-US" sz="6791" dirty="0">
              <a:latin typeface="Arial Black" panose="020B0A04020102020204" pitchFamily="34" charset="0"/>
            </a:endParaRPr>
          </a:p>
          <a:p>
            <a:endParaRPr lang="en-US" sz="67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9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50" y="328511"/>
            <a:ext cx="2837790" cy="2192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8337" y="3610026"/>
            <a:ext cx="73344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Ardent proponents of the free market system, resisting attempts to overly burden the private sector.</a:t>
            </a:r>
          </a:p>
        </p:txBody>
      </p:sp>
    </p:spTree>
    <p:extLst>
      <p:ext uri="{BB962C8B-B14F-4D97-AF65-F5344CB8AC3E}">
        <p14:creationId xmlns:p14="http://schemas.microsoft.com/office/powerpoint/2010/main" val="808851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3474">
        <p159:morph option="byObject"/>
      </p:transition>
    </mc:Choice>
    <mc:Fallback xmlns="">
      <p:transition spd="slow" advTm="33474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100" y="202251"/>
            <a:ext cx="8567518" cy="1369707"/>
          </a:xfrm>
        </p:spPr>
        <p:txBody>
          <a:bodyPr>
            <a:normAutofit fontScale="92500"/>
          </a:bodyPr>
          <a:lstStyle/>
          <a:p>
            <a:pPr algn="l"/>
            <a:r>
              <a:rPr lang="en-US" sz="6300" i="1" dirty="0">
                <a:latin typeface="Arial Black" panose="020B0A04020102020204" pitchFamily="34" charset="0"/>
              </a:rPr>
              <a:t>Community Builders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081473-EDFE-4153-8C4E-90DDD20E3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90" y="4091033"/>
            <a:ext cx="1876334" cy="18763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722733-0392-4C76-A960-A8A368708667}"/>
              </a:ext>
            </a:extLst>
          </p:cNvPr>
          <p:cNvSpPr/>
          <p:nvPr/>
        </p:nvSpPr>
        <p:spPr>
          <a:xfrm>
            <a:off x="5396661" y="1705213"/>
            <a:ext cx="626241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 Arizona Project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Elite Orthotics Dr. Rusty Jones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​</a:t>
            </a:r>
            <a:b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Evofit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Fitness</a:t>
            </a:r>
            <a:b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Invenergy LLC</a:t>
            </a:r>
            <a:b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Quack Car Wash</a:t>
            </a:r>
            <a:b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Wing Shoes</a:t>
            </a:r>
            <a:b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Surprise Oral and Implant Surgery </a:t>
            </a:r>
            <a:b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Sun Canyon Bank</a:t>
            </a:r>
            <a:b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Unity Dental Assisting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​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7055D-6AA1-47A3-9341-A7A4F416E80F}"/>
              </a:ext>
            </a:extLst>
          </p:cNvPr>
          <p:cNvSpPr/>
          <p:nvPr/>
        </p:nvSpPr>
        <p:spPr>
          <a:xfrm>
            <a:off x="6869001" y="9086708"/>
            <a:ext cx="3547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Bodoni MT Condensed" panose="020706060806060202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557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72"/>
    </mc:Choice>
    <mc:Fallback xmlns="">
      <p:transition spd="slow" advTm="3067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181" y="1373041"/>
            <a:ext cx="9223374" cy="2389476"/>
          </a:xfrm>
        </p:spPr>
        <p:txBody>
          <a:bodyPr>
            <a:noAutofit/>
          </a:bodyPr>
          <a:lstStyle/>
          <a:p>
            <a:pPr algn="l"/>
            <a:r>
              <a:rPr lang="en-US" sz="4400" b="1" i="1" dirty="0">
                <a:latin typeface="Arial Black" panose="020B0A04020102020204" pitchFamily="34" charset="0"/>
              </a:rPr>
              <a:t>About Our Community Builders, Investors, and Stakeholders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722733-0392-4C76-A960-A8A368708667}"/>
              </a:ext>
            </a:extLst>
          </p:cNvPr>
          <p:cNvSpPr/>
          <p:nvPr/>
        </p:nvSpPr>
        <p:spPr>
          <a:xfrm>
            <a:off x="5396661" y="1705213"/>
            <a:ext cx="6262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i="1" dirty="0"/>
            </a:b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5C9F6-E35E-4CD2-871B-0FAA614865DC}"/>
              </a:ext>
            </a:extLst>
          </p:cNvPr>
          <p:cNvSpPr txBox="1"/>
          <p:nvPr/>
        </p:nvSpPr>
        <p:spPr>
          <a:xfrm>
            <a:off x="3871459" y="3474549"/>
            <a:ext cx="80280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​</a:t>
            </a:r>
            <a:br>
              <a:rPr lang="en-US" dirty="0"/>
            </a:br>
            <a:r>
              <a:rPr lang="en-US" sz="4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members financially support our mission work, and their support goes  beyond receiving something back from the Chamber but demonstrates the organization's commitment to our community. </a:t>
            </a:r>
            <a:r>
              <a:rPr lang="en-US" sz="4400" i="1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067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72"/>
    </mc:Choice>
    <mc:Fallback xmlns="">
      <p:transition spd="slow" advTm="3067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035" y="3014640"/>
            <a:ext cx="6066971" cy="71996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1729" i="1" dirty="0">
                <a:latin typeface="Arial Black" panose="020B0A04020102020204" pitchFamily="34" charset="0"/>
              </a:rPr>
              <a:t>We Are</a:t>
            </a:r>
          </a:p>
          <a:p>
            <a:endParaRPr lang="en-US" sz="6791" dirty="0">
              <a:latin typeface="Arial Black" panose="020B0A04020102020204" pitchFamily="34" charset="0"/>
            </a:endParaRPr>
          </a:p>
          <a:p>
            <a:endParaRPr lang="en-US" sz="6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20" y="0"/>
            <a:ext cx="3084567" cy="2383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1733" y="4043792"/>
            <a:ext cx="7277694" cy="363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Enhancing our members’ </a:t>
            </a:r>
            <a:r>
              <a:rPr lang="en-US" sz="5400" b="1" dirty="0"/>
              <a:t>image</a:t>
            </a:r>
            <a:r>
              <a:rPr lang="en-US" sz="5400" dirty="0"/>
              <a:t> and </a:t>
            </a:r>
            <a:r>
              <a:rPr lang="en-US" sz="5400" b="1" dirty="0"/>
              <a:t>credibility</a:t>
            </a:r>
            <a:r>
              <a:rPr lang="en-US" sz="5400" dirty="0"/>
              <a:t> in the community.  </a:t>
            </a:r>
          </a:p>
          <a:p>
            <a:endParaRPr lang="en-US" sz="2716" dirty="0"/>
          </a:p>
          <a:p>
            <a:endParaRPr lang="en-US" sz="2716" dirty="0"/>
          </a:p>
          <a:p>
            <a:endParaRPr lang="en-US" sz="1358" dirty="0"/>
          </a:p>
        </p:txBody>
      </p:sp>
    </p:spTree>
    <p:extLst>
      <p:ext uri="{BB962C8B-B14F-4D97-AF65-F5344CB8AC3E}">
        <p14:creationId xmlns:p14="http://schemas.microsoft.com/office/powerpoint/2010/main" val="22969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2"/>
    </mc:Choice>
    <mc:Fallback xmlns="">
      <p:transition spd="slow" advTm="228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79" y="316925"/>
            <a:ext cx="4164226" cy="3217812"/>
          </a:xfrm>
          <a:prstGeom prst="rect">
            <a:avLst/>
          </a:prstGeom>
        </p:spPr>
      </p:pic>
      <p:sp>
        <p:nvSpPr>
          <p:cNvPr id="2" name="Subtit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33410" y="4606547"/>
            <a:ext cx="835031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528" tIns="16764" rIns="33528" bIns="16764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SzTx/>
            </a:pPr>
            <a:r>
              <a:rPr lang="en-US" altLang="en-US" sz="4000" cap="none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Our mission is to champion economic prosperity, foster a pro-business climate, and to improve the quality of life in our region.</a:t>
            </a:r>
            <a:endParaRPr lang="en-US" altLang="en-US" sz="4000" cap="none" dirty="0">
              <a:latin typeface="+mj-lt"/>
            </a:endParaRPr>
          </a:p>
          <a:p>
            <a:pPr>
              <a:buClrTx/>
              <a:buSzTx/>
            </a:pPr>
            <a:r>
              <a:rPr lang="en-US" altLang="en-US" sz="1760" cap="none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altLang="en-US" sz="1760" cap="none" dirty="0">
              <a:solidFill>
                <a:srgbClr val="FF0000"/>
              </a:solidFill>
            </a:endParaRPr>
          </a:p>
          <a:p>
            <a:pPr>
              <a:buClrTx/>
              <a:buSzTx/>
            </a:pPr>
            <a:r>
              <a:rPr lang="en-US" altLang="en-US" sz="1760" b="1" cap="none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altLang="en-US" sz="1760" cap="none" dirty="0">
              <a:solidFill>
                <a:srgbClr val="FF0000"/>
              </a:solidFill>
            </a:endParaRPr>
          </a:p>
          <a:p>
            <a:pPr>
              <a:buClrTx/>
              <a:buSzTx/>
            </a:pPr>
            <a:endParaRPr lang="en-US" altLang="en-US" sz="660" cap="none" dirty="0"/>
          </a:p>
        </p:txBody>
      </p:sp>
    </p:spTree>
    <p:extLst>
      <p:ext uri="{BB962C8B-B14F-4D97-AF65-F5344CB8AC3E}">
        <p14:creationId xmlns:p14="http://schemas.microsoft.com/office/powerpoint/2010/main" val="104683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33"/>
    </mc:Choice>
    <mc:Fallback>
      <p:transition spd="slow" advTm="213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7225" y="6725209"/>
            <a:ext cx="7277694" cy="1137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16" dirty="0"/>
          </a:p>
          <a:p>
            <a:endParaRPr lang="en-US" sz="2716" dirty="0"/>
          </a:p>
          <a:p>
            <a:endParaRPr lang="en-US" sz="1358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46C27DB-2633-479D-BC00-AAA470DFF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4" y="157897"/>
            <a:ext cx="12803245" cy="3568528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AF4892F2-A7D9-4563-84E0-AE7786BBD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348" y="3926404"/>
            <a:ext cx="10354961" cy="53504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NW Valley's Newest,  Premiere Family Friendly Event</a:t>
            </a:r>
          </a:p>
          <a:p>
            <a:pPr algn="ctr"/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300" b="1" u="sng" dirty="0">
                <a:solidFill>
                  <a:schemeClr val="accent6">
                    <a:lumMod val="50000"/>
                  </a:schemeClr>
                </a:solidFill>
              </a:rPr>
              <a:t>BOOTH  RENTALS  &amp; SPONSORSHIPS </a:t>
            </a:r>
          </a:p>
          <a:p>
            <a:pPr algn="ctr"/>
            <a:r>
              <a:rPr lang="en-US" b="1" dirty="0"/>
              <a:t>Over </a:t>
            </a:r>
            <a:r>
              <a:rPr lang="en-US" sz="3500" b="1" dirty="0"/>
              <a:t>100+</a:t>
            </a:r>
            <a:r>
              <a:rPr lang="en-US" b="1" dirty="0"/>
              <a:t> Booths Already Sold </a:t>
            </a:r>
          </a:p>
          <a:p>
            <a:pPr algn="ctr"/>
            <a:r>
              <a:rPr lang="en-US" b="1" dirty="0"/>
              <a:t>Reach over </a:t>
            </a:r>
            <a:r>
              <a:rPr lang="en-US" sz="3500" b="1" dirty="0"/>
              <a:t>10,000</a:t>
            </a:r>
            <a:r>
              <a:rPr lang="en-US" b="1" dirty="0"/>
              <a:t> Potential Customers </a:t>
            </a:r>
          </a:p>
          <a:p>
            <a:pPr algn="ctr"/>
            <a:r>
              <a:rPr lang="en-US" dirty="0"/>
              <a:t>Special </a:t>
            </a:r>
            <a:r>
              <a:rPr lang="en-US" sz="3500" b="1" dirty="0"/>
              <a:t>Discounts</a:t>
            </a:r>
            <a:r>
              <a:rPr lang="en-US" dirty="0"/>
              <a:t> for Chamber Members </a:t>
            </a:r>
          </a:p>
          <a:p>
            <a:pPr algn="ctr"/>
            <a:r>
              <a:rPr lang="en-US" sz="3900" b="1" dirty="0">
                <a:solidFill>
                  <a:schemeClr val="accent1"/>
                </a:solidFill>
              </a:rPr>
              <a:t>Contact Mary Orta, 623-218-8202</a:t>
            </a:r>
          </a:p>
          <a:p>
            <a:pPr algn="ctr"/>
            <a:endParaRPr lang="en-US" sz="1900" dirty="0"/>
          </a:p>
          <a:p>
            <a:pPr algn="ctr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2"/>
    </mc:Choice>
    <mc:Fallback xmlns="">
      <p:transition spd="slow" advTm="2287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035" y="3014640"/>
            <a:ext cx="6066971" cy="71996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1729" i="1" dirty="0">
                <a:latin typeface="Arial Black" panose="020B0A04020102020204" pitchFamily="34" charset="0"/>
              </a:rPr>
              <a:t>We Are</a:t>
            </a:r>
          </a:p>
          <a:p>
            <a:endParaRPr lang="en-US" sz="6791" dirty="0">
              <a:latin typeface="Arial Black" panose="020B0A04020102020204" pitchFamily="34" charset="0"/>
            </a:endParaRPr>
          </a:p>
          <a:p>
            <a:endParaRPr lang="en-US" sz="6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20" y="0"/>
            <a:ext cx="3084567" cy="2383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1733" y="4043792"/>
            <a:ext cx="7277694" cy="363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Enhancing our members’ </a:t>
            </a:r>
            <a:r>
              <a:rPr lang="en-US" sz="5400" b="1" dirty="0"/>
              <a:t>image</a:t>
            </a:r>
            <a:r>
              <a:rPr lang="en-US" sz="5400" dirty="0"/>
              <a:t> and </a:t>
            </a:r>
            <a:r>
              <a:rPr lang="en-US" sz="5400" b="1" dirty="0"/>
              <a:t>credibility</a:t>
            </a:r>
            <a:r>
              <a:rPr lang="en-US" sz="5400" dirty="0"/>
              <a:t> in the community.  </a:t>
            </a:r>
          </a:p>
          <a:p>
            <a:endParaRPr lang="en-US" sz="2716" dirty="0"/>
          </a:p>
          <a:p>
            <a:endParaRPr lang="en-US" sz="2716" dirty="0"/>
          </a:p>
          <a:p>
            <a:endParaRPr lang="en-US" sz="1358" dirty="0"/>
          </a:p>
        </p:txBody>
      </p:sp>
    </p:spTree>
    <p:extLst>
      <p:ext uri="{BB962C8B-B14F-4D97-AF65-F5344CB8AC3E}">
        <p14:creationId xmlns:p14="http://schemas.microsoft.com/office/powerpoint/2010/main" val="10149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2"/>
    </mc:Choice>
    <mc:Fallback xmlns="">
      <p:transition spd="slow" advTm="2287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035" y="3014640"/>
            <a:ext cx="6066971" cy="71996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1729" i="1" dirty="0">
                <a:latin typeface="Arial Black" panose="020B0A04020102020204" pitchFamily="34" charset="0"/>
              </a:rPr>
              <a:t>We Are</a:t>
            </a:r>
          </a:p>
          <a:p>
            <a:endParaRPr lang="en-US" sz="6791" dirty="0">
              <a:latin typeface="Arial Black" panose="020B0A04020102020204" pitchFamily="34" charset="0"/>
            </a:endParaRPr>
          </a:p>
          <a:p>
            <a:endParaRPr lang="en-US" sz="67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20" y="0"/>
            <a:ext cx="3084567" cy="2383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01733" y="4043792"/>
            <a:ext cx="7277694" cy="363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/>
              <a:t>Enhancing our members’ </a:t>
            </a:r>
            <a:r>
              <a:rPr lang="en-US" sz="5400" b="1" dirty="0"/>
              <a:t>image</a:t>
            </a:r>
            <a:r>
              <a:rPr lang="en-US" sz="5400" dirty="0"/>
              <a:t> and </a:t>
            </a:r>
            <a:r>
              <a:rPr lang="en-US" sz="5400" b="1" dirty="0"/>
              <a:t>credibility</a:t>
            </a:r>
            <a:r>
              <a:rPr lang="en-US" sz="5400" dirty="0"/>
              <a:t> in the community.  </a:t>
            </a:r>
          </a:p>
          <a:p>
            <a:endParaRPr lang="en-US" sz="2716" dirty="0"/>
          </a:p>
          <a:p>
            <a:endParaRPr lang="en-US" sz="2716" dirty="0"/>
          </a:p>
          <a:p>
            <a:endParaRPr lang="en-US" sz="1358" dirty="0"/>
          </a:p>
        </p:txBody>
      </p:sp>
    </p:spTree>
    <p:extLst>
      <p:ext uri="{BB962C8B-B14F-4D97-AF65-F5344CB8AC3E}">
        <p14:creationId xmlns:p14="http://schemas.microsoft.com/office/powerpoint/2010/main" val="23171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2"/>
    </mc:Choice>
    <mc:Fallback xmlns="">
      <p:transition spd="slow" advTm="228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4838" y="2235215"/>
            <a:ext cx="6025579" cy="175031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400" i="1" dirty="0">
                <a:latin typeface="Arial Black" panose="020B0A04020102020204" pitchFamily="34" charset="0"/>
              </a:rPr>
              <a:t>Six Cities</a:t>
            </a:r>
          </a:p>
          <a:p>
            <a:pPr algn="l"/>
            <a:r>
              <a:rPr lang="en-US" sz="5432" i="1" dirty="0">
                <a:latin typeface="Arial Black" panose="020B0A04020102020204" pitchFamily="34" charset="0"/>
              </a:rPr>
              <a:t>One Chamber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73" y="-109377"/>
            <a:ext cx="3353998" cy="259172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011195" y="4136805"/>
            <a:ext cx="5120855" cy="4896152"/>
          </a:xfrm>
          <a:prstGeom prst="rect">
            <a:avLst/>
          </a:prstGeom>
        </p:spPr>
        <p:txBody>
          <a:bodyPr vert="horz" lIns="24835" tIns="12418" rIns="24835" bIns="12418" rtlCol="0" anchor="t">
            <a:normAutofit fontScale="40000" lnSpcReduction="20000"/>
          </a:bodyPr>
          <a:lstStyle>
            <a:lvl1pPr marL="0" indent="0" algn="l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54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1234440" indent="0" algn="ctr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86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2468880" indent="0" algn="ctr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432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3703320" indent="0" algn="ctr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78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4937760" indent="0" algn="ctr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78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6172200" indent="0" algn="ctr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78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7406640" indent="0" algn="ctr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78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8641080" indent="0" algn="ctr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78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9875520" indent="0" algn="ctr" defTabSz="1234440" rtl="0" eaLnBrk="1" latinLnBrk="0" hangingPunct="1">
              <a:spcBef>
                <a:spcPts val="27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78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981040" lvl="2" indent="-310456" algn="l">
              <a:buFont typeface="Arial" panose="020B0604020202020204" pitchFamily="34" charset="0"/>
              <a:buChar char="•"/>
            </a:pPr>
            <a:r>
              <a:rPr lang="en-US" sz="9300" b="1" dirty="0">
                <a:solidFill>
                  <a:schemeClr val="tx1"/>
                </a:solidFill>
                <a:cs typeface="Arial" panose="020B0604020202020204" pitchFamily="34" charset="0"/>
              </a:rPr>
              <a:t>El Mirage </a:t>
            </a:r>
          </a:p>
          <a:p>
            <a:pPr marL="981040" lvl="2" indent="-310456" algn="l">
              <a:buFont typeface="Arial" panose="020B0604020202020204" pitchFamily="34" charset="0"/>
              <a:buChar char="•"/>
            </a:pPr>
            <a:r>
              <a:rPr lang="en-US" sz="9300" b="1" dirty="0">
                <a:solidFill>
                  <a:schemeClr val="tx1"/>
                </a:solidFill>
                <a:cs typeface="Arial" panose="020B0604020202020204" pitchFamily="34" charset="0"/>
              </a:rPr>
              <a:t>Sun City </a:t>
            </a:r>
          </a:p>
          <a:p>
            <a:pPr marL="981040" lvl="2" indent="-310456" algn="l">
              <a:buFont typeface="Arial" panose="020B0604020202020204" pitchFamily="34" charset="0"/>
              <a:buChar char="•"/>
            </a:pPr>
            <a:r>
              <a:rPr lang="en-US" sz="9300" b="1" dirty="0">
                <a:solidFill>
                  <a:schemeClr val="tx1"/>
                </a:solidFill>
                <a:cs typeface="Arial" panose="020B0604020202020204" pitchFamily="34" charset="0"/>
              </a:rPr>
              <a:t>Sun City West  </a:t>
            </a:r>
          </a:p>
          <a:p>
            <a:pPr marL="981040" lvl="2" indent="-310456" algn="l">
              <a:buFont typeface="Arial" panose="020B0604020202020204" pitchFamily="34" charset="0"/>
              <a:buChar char="•"/>
            </a:pPr>
            <a:r>
              <a:rPr lang="en-US" sz="9300" b="1" dirty="0">
                <a:solidFill>
                  <a:schemeClr val="tx1"/>
                </a:solidFill>
                <a:cs typeface="Arial" panose="020B0604020202020204" pitchFamily="34" charset="0"/>
              </a:rPr>
              <a:t>Surprise</a:t>
            </a:r>
          </a:p>
          <a:p>
            <a:pPr marL="981040" lvl="2" indent="-310456" algn="l">
              <a:buFont typeface="Arial" panose="020B0604020202020204" pitchFamily="34" charset="0"/>
              <a:buChar char="•"/>
            </a:pPr>
            <a:r>
              <a:rPr lang="en-US" sz="9300" b="1" dirty="0">
                <a:solidFill>
                  <a:schemeClr val="tx1"/>
                </a:solidFill>
                <a:cs typeface="Arial" panose="020B0604020202020204" pitchFamily="34" charset="0"/>
              </a:rPr>
              <a:t>Waddell</a:t>
            </a:r>
          </a:p>
          <a:p>
            <a:pPr marL="981040" lvl="2" indent="-310456" algn="l">
              <a:buFont typeface="Arial" panose="020B0604020202020204" pitchFamily="34" charset="0"/>
              <a:buChar char="•"/>
            </a:pPr>
            <a:r>
              <a:rPr lang="en-US" sz="9300" b="1" dirty="0">
                <a:solidFill>
                  <a:schemeClr val="tx1"/>
                </a:solidFill>
                <a:cs typeface="Arial" panose="020B0604020202020204" pitchFamily="34" charset="0"/>
              </a:rPr>
              <a:t>Youngtown </a:t>
            </a:r>
          </a:p>
          <a:p>
            <a:pPr lvl="2" algn="l"/>
            <a:endParaRPr lang="en-US" sz="28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1040" lvl="2" indent="-310456" algn="l">
              <a:buFont typeface="Arial" panose="020B0604020202020204" pitchFamily="34" charset="0"/>
              <a:buChar char="•"/>
            </a:pPr>
            <a:endParaRPr lang="en-US" sz="286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67" dirty="0"/>
          </a:p>
        </p:txBody>
      </p:sp>
    </p:spTree>
    <p:extLst>
      <p:ext uri="{BB962C8B-B14F-4D97-AF65-F5344CB8AC3E}">
        <p14:creationId xmlns:p14="http://schemas.microsoft.com/office/powerpoint/2010/main" val="423545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969"/>
    </mc:Choice>
    <mc:Fallback>
      <p:transition spd="slow" advTm="5039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62" y="1"/>
            <a:ext cx="2252319" cy="1740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9378" y="1740429"/>
            <a:ext cx="9093486" cy="648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 Black" panose="020B0A04020102020204" pitchFamily="34" charset="0"/>
              </a:rPr>
              <a:t>The Chamber of Commerce exists to be </a:t>
            </a:r>
          </a:p>
          <a:p>
            <a:r>
              <a:rPr lang="en-US" sz="2716" dirty="0"/>
              <a:t> </a:t>
            </a:r>
          </a:p>
          <a:p>
            <a:r>
              <a:rPr lang="en-US" sz="4400" b="1" dirty="0"/>
              <a:t>The Catalyst for business growth, </a:t>
            </a:r>
          </a:p>
          <a:p>
            <a:r>
              <a:rPr lang="en-US" sz="4400" b="1" dirty="0"/>
              <a:t> </a:t>
            </a:r>
          </a:p>
          <a:p>
            <a:r>
              <a:rPr lang="en-US" sz="4400" b="1" dirty="0"/>
              <a:t>The Convener for leaders and influencers, </a:t>
            </a:r>
          </a:p>
          <a:p>
            <a:r>
              <a:rPr lang="en-US" sz="4400" b="1" dirty="0"/>
              <a:t> </a:t>
            </a:r>
          </a:p>
          <a:p>
            <a:r>
              <a:rPr lang="en-US" sz="4400" b="1" dirty="0"/>
              <a:t>And the Champion for stronger communities. </a:t>
            </a:r>
          </a:p>
        </p:txBody>
      </p:sp>
    </p:spTree>
    <p:extLst>
      <p:ext uri="{BB962C8B-B14F-4D97-AF65-F5344CB8AC3E}">
        <p14:creationId xmlns:p14="http://schemas.microsoft.com/office/powerpoint/2010/main" val="334403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80"/>
    </mc:Choice>
    <mc:Fallback>
      <p:transition spd="slow" advTm="19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4290" y="818258"/>
            <a:ext cx="8567518" cy="136970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5432" i="1" dirty="0">
                <a:latin typeface="Arial Black" panose="020B0A04020102020204" pitchFamily="34" charset="0"/>
              </a:rPr>
              <a:t>Community Stakeholders </a:t>
            </a:r>
          </a:p>
          <a:p>
            <a:pPr algn="ctr"/>
            <a:r>
              <a:rPr lang="en-US" sz="2100" i="1" dirty="0">
                <a:highlight>
                  <a:srgbClr val="FFFF00"/>
                </a:highlight>
                <a:latin typeface="Arial Black" panose="020B0A04020102020204" pitchFamily="34" charset="0"/>
              </a:rPr>
              <a:t>Golf Level Sponsor </a:t>
            </a:r>
          </a:p>
          <a:p>
            <a:pPr algn="l"/>
            <a:endParaRPr lang="en-US" sz="5432" i="1" dirty="0">
              <a:latin typeface="Arial Black" panose="020B0A04020102020204" pitchFamily="34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8CE332-FD56-470E-BA56-57B4C6947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25" y="3440985"/>
            <a:ext cx="5149923" cy="1754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784A-D09A-4FF2-9E5B-B4D94F810429}"/>
              </a:ext>
            </a:extLst>
          </p:cNvPr>
          <p:cNvSpPr txBox="1"/>
          <p:nvPr/>
        </p:nvSpPr>
        <p:spPr>
          <a:xfrm>
            <a:off x="5847928" y="6617415"/>
            <a:ext cx="457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Bodoni MT Condensed" panose="02070606080606020203" pitchFamily="18" charset="0"/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27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615"/>
    </mc:Choice>
    <mc:Fallback>
      <p:transition advTm="15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897" y="3742281"/>
            <a:ext cx="6669564" cy="5215466"/>
          </a:xfrm>
        </p:spPr>
        <p:txBody>
          <a:bodyPr>
            <a:normAutofit/>
          </a:bodyPr>
          <a:lstStyle/>
          <a:p>
            <a:r>
              <a:rPr lang="en-US" sz="6000" cap="none" dirty="0">
                <a:solidFill>
                  <a:schemeClr val="tx1"/>
                </a:solidFill>
              </a:rPr>
              <a:t>The Voice of the business community</a:t>
            </a:r>
            <a:r>
              <a:rPr lang="en-US" sz="6000" dirty="0"/>
              <a:t> 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12" y="0"/>
            <a:ext cx="3511172" cy="2713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9109" y="2713178"/>
            <a:ext cx="488432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i="1" cap="all" dirty="0">
                <a:latin typeface="Arial Black" panose="020B0A04020102020204" pitchFamily="34" charset="0"/>
              </a:rPr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8031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9"/>
    </mc:Choice>
    <mc:Fallback xmlns="">
      <p:transition spd="slow" advTm="225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9069" y="719404"/>
            <a:ext cx="8567518" cy="136970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5432" i="1" dirty="0">
                <a:latin typeface="Arial Black" panose="020B0A04020102020204" pitchFamily="34" charset="0"/>
              </a:rPr>
              <a:t>Community Stakeholders </a:t>
            </a:r>
          </a:p>
          <a:p>
            <a:pPr algn="ctr"/>
            <a:r>
              <a:rPr lang="en-US" sz="2100" i="1" dirty="0">
                <a:highlight>
                  <a:srgbClr val="FFFF00"/>
                </a:highlight>
                <a:latin typeface="Arial Black" panose="020B0A04020102020204" pitchFamily="34" charset="0"/>
              </a:rPr>
              <a:t>Gold Level </a:t>
            </a:r>
          </a:p>
          <a:p>
            <a:pPr algn="l"/>
            <a:endParaRPr lang="en-US" sz="5432" i="1" dirty="0">
              <a:latin typeface="Arial Black" panose="020B0A0402010202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A37050-9B37-49C8-862F-5E1E91AF8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24" y="2683381"/>
            <a:ext cx="3042207" cy="4691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B33A23-3FCC-40A8-84C3-7ABDD59099F1}"/>
              </a:ext>
            </a:extLst>
          </p:cNvPr>
          <p:cNvSpPr txBox="1"/>
          <p:nvPr/>
        </p:nvSpPr>
        <p:spPr>
          <a:xfrm>
            <a:off x="5902411" y="8169546"/>
            <a:ext cx="460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Bodoni MT Condensed" panose="02070606080606020203" pitchFamily="18" charset="0"/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96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0790">
        <p159:morph option="byObject"/>
      </p:transition>
    </mc:Choice>
    <mc:Fallback xmlns="">
      <p:transition spd="slow" advTm="20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4572" y="4552679"/>
            <a:ext cx="9403491" cy="4863169"/>
          </a:xfrm>
        </p:spPr>
        <p:txBody>
          <a:bodyPr>
            <a:normAutofit fontScale="55000" lnSpcReduction="20000"/>
          </a:bodyPr>
          <a:lstStyle/>
          <a:p>
            <a:r>
              <a:rPr lang="en-US" sz="10900" cap="none" dirty="0">
                <a:solidFill>
                  <a:schemeClr val="tx1"/>
                </a:solidFill>
              </a:rPr>
              <a:t>Building communities to which residents</a:t>
            </a:r>
            <a:r>
              <a:rPr lang="en-US" sz="8000" cap="none" dirty="0">
                <a:solidFill>
                  <a:schemeClr val="tx1"/>
                </a:solidFill>
              </a:rPr>
              <a:t>,</a:t>
            </a:r>
            <a:r>
              <a:rPr lang="en-US" sz="10900" cap="none" dirty="0">
                <a:solidFill>
                  <a:schemeClr val="tx1"/>
                </a:solidFill>
              </a:rPr>
              <a:t> visitors</a:t>
            </a:r>
            <a:r>
              <a:rPr lang="en-US" sz="7300" cap="none" dirty="0">
                <a:solidFill>
                  <a:schemeClr val="tx1"/>
                </a:solidFill>
              </a:rPr>
              <a:t>,</a:t>
            </a:r>
            <a:r>
              <a:rPr lang="en-US" sz="10900" cap="none" dirty="0">
                <a:solidFill>
                  <a:schemeClr val="tx1"/>
                </a:solidFill>
              </a:rPr>
              <a:t> and investors are attracted.</a:t>
            </a:r>
            <a:endParaRPr lang="en-US" sz="10900" cap="non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sz="679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79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54" y="0"/>
            <a:ext cx="4202162" cy="3247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5484" y="3247125"/>
            <a:ext cx="488432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i="1" cap="all" dirty="0">
                <a:latin typeface="Arial Black" panose="020B0A04020102020204" pitchFamily="34" charset="0"/>
              </a:rPr>
              <a:t>We Are</a:t>
            </a:r>
          </a:p>
        </p:txBody>
      </p:sp>
    </p:spTree>
    <p:extLst>
      <p:ext uri="{BB962C8B-B14F-4D97-AF65-F5344CB8AC3E}">
        <p14:creationId xmlns:p14="http://schemas.microsoft.com/office/powerpoint/2010/main" val="41731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51"/>
    </mc:Choice>
    <mc:Fallback xmlns="">
      <p:transition spd="slow" advTm="231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5739" y="941826"/>
            <a:ext cx="8567518" cy="136970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5432" i="1" dirty="0">
                <a:latin typeface="Arial Black" panose="020B0A04020102020204" pitchFamily="34" charset="0"/>
              </a:rPr>
              <a:t>Community Stakeholders </a:t>
            </a:r>
          </a:p>
          <a:p>
            <a:pPr algn="ctr"/>
            <a:r>
              <a:rPr lang="en-US" sz="2100" i="1" dirty="0">
                <a:highlight>
                  <a:srgbClr val="FFFF00"/>
                </a:highlight>
                <a:latin typeface="Arial Black" panose="020B0A04020102020204" pitchFamily="34" charset="0"/>
              </a:rPr>
              <a:t>Gold Level </a:t>
            </a:r>
          </a:p>
          <a:p>
            <a:pPr algn="l"/>
            <a:endParaRPr lang="en-US" sz="5432" i="1" dirty="0">
              <a:latin typeface="Arial Black" panose="020B0A04020102020204" pitchFamily="34" charset="0"/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9BB222-471F-4C6B-9E9F-84D4E5C1E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12" y="3398972"/>
            <a:ext cx="5733371" cy="2205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1CC7E4-AD13-424A-B55E-52DFF8565648}"/>
              </a:ext>
            </a:extLst>
          </p:cNvPr>
          <p:cNvSpPr txBox="1"/>
          <p:nvPr/>
        </p:nvSpPr>
        <p:spPr>
          <a:xfrm>
            <a:off x="5771439" y="6691555"/>
            <a:ext cx="4576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Bodoni MT Condensed" panose="02070606080606020203" pitchFamily="18" charset="0"/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08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1150"/>
    </mc:Choice>
    <mc:Fallback>
      <p:transition advTm="21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6727</TotalTime>
  <Words>388</Words>
  <Application>Microsoft Office PowerPoint</Application>
  <PresentationFormat>Custom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Bodoni MT Condensed</vt:lpstr>
      <vt:lpstr>Calibri</vt:lpstr>
      <vt:lpstr>Corbel</vt:lpstr>
      <vt:lpstr>Wingdings 3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Surprise Regional Chamber of Commerce</dc:creator>
  <cp:lastModifiedBy>Raoul at Surprise Regional Chamber </cp:lastModifiedBy>
  <cp:revision>103</cp:revision>
  <cp:lastPrinted>2017-08-24T21:35:47Z</cp:lastPrinted>
  <dcterms:created xsi:type="dcterms:W3CDTF">2016-12-05T21:55:46Z</dcterms:created>
  <dcterms:modified xsi:type="dcterms:W3CDTF">2020-02-25T06:46:07Z</dcterms:modified>
</cp:coreProperties>
</file>